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77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2F0E-BFEB-4AF7-8728-464640A5AD21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0115-1AB8-4DFA-AEF6-79039903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2F0E-BFEB-4AF7-8728-464640A5AD21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0115-1AB8-4DFA-AEF6-79039903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2F0E-BFEB-4AF7-8728-464640A5AD21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0115-1AB8-4DFA-AEF6-79039903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2F0E-BFEB-4AF7-8728-464640A5AD21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0115-1AB8-4DFA-AEF6-79039903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2F0E-BFEB-4AF7-8728-464640A5AD21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0115-1AB8-4DFA-AEF6-79039903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2F0E-BFEB-4AF7-8728-464640A5AD21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0115-1AB8-4DFA-AEF6-79039903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2F0E-BFEB-4AF7-8728-464640A5AD21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0115-1AB8-4DFA-AEF6-79039903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2F0E-BFEB-4AF7-8728-464640A5AD21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0115-1AB8-4DFA-AEF6-79039903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2F0E-BFEB-4AF7-8728-464640A5AD21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0115-1AB8-4DFA-AEF6-79039903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2F0E-BFEB-4AF7-8728-464640A5AD21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0115-1AB8-4DFA-AEF6-79039903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2F0E-BFEB-4AF7-8728-464640A5AD21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0115-1AB8-4DFA-AEF6-79039903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E2F0E-BFEB-4AF7-8728-464640A5AD21}" type="datetimeFigureOut">
              <a:rPr lang="en-US" smtClean="0"/>
              <a:pPr/>
              <a:t>3/3/17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0115-1AB8-4DFA-AEF6-79039903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990600"/>
            <a:ext cx="81377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Subjects and Predicates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Every sentence is made up of a complete subject and complete predicate.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rgbClr val="FFFF00"/>
                </a:solidFill>
              </a:rPr>
              <a:t>complete subject </a:t>
            </a:r>
            <a:r>
              <a:rPr lang="en-US" dirty="0" smtClean="0">
                <a:solidFill>
                  <a:schemeClr val="bg1"/>
                </a:solidFill>
              </a:rPr>
              <a:t>is the part of the sentence that tells who or what is performing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 action.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rgbClr val="FFFF00"/>
                </a:solidFill>
              </a:rPr>
              <a:t>complete predicate </a:t>
            </a:r>
            <a:r>
              <a:rPr lang="en-US" dirty="0" smtClean="0">
                <a:solidFill>
                  <a:schemeClr val="bg1"/>
                </a:solidFill>
              </a:rPr>
              <a:t>is the part that tells what action is being performed.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28600"/>
            <a:ext cx="7374711" cy="6909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Indirect Objects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 </a:t>
            </a:r>
            <a:r>
              <a:rPr lang="en-US" dirty="0" smtClean="0">
                <a:solidFill>
                  <a:srgbClr val="FFFF00"/>
                </a:solidFill>
              </a:rPr>
              <a:t>indirect object </a:t>
            </a:r>
            <a:r>
              <a:rPr lang="en-US" dirty="0" smtClean="0">
                <a:solidFill>
                  <a:schemeClr val="bg1"/>
                </a:solidFill>
              </a:rPr>
              <a:t>is a noun phrase (noun plus its modifiers) that: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chemeClr val="bg1"/>
                </a:solidFill>
              </a:rPr>
              <a:t>Comes between the verb and the direct object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chemeClr val="bg1"/>
                </a:solidFill>
              </a:rPr>
              <a:t>Tells who or what received the direct object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chemeClr val="bg1"/>
                </a:solidFill>
              </a:rPr>
              <a:t>Answers the question “to whom?”, “to what?”, “for whom?”, or 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</a:rPr>
              <a:t>	“for what?” about the direct object</a:t>
            </a:r>
          </a:p>
          <a:p>
            <a:pPr marL="342900" indent="-342900"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</a:rPr>
              <a:t>Example:</a:t>
            </a:r>
            <a:endParaRPr lang="en-US" sz="1100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en-US" sz="1100" dirty="0" smtClean="0">
                <a:solidFill>
                  <a:schemeClr val="bg1"/>
                </a:solidFill>
              </a:rPr>
              <a:t>		        n:io                n:do		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</a:rPr>
              <a:t>John threw Ted the ball.</a:t>
            </a: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en-US" i="1" dirty="0" smtClean="0">
                <a:solidFill>
                  <a:schemeClr val="bg1"/>
                </a:solidFill>
              </a:rPr>
              <a:t>“the ball” receives the action of the verb; it is the direct object.</a:t>
            </a:r>
          </a:p>
          <a:p>
            <a:pPr marL="342900" indent="-342900"/>
            <a:r>
              <a:rPr lang="en-US" i="1" dirty="0" smtClean="0">
                <a:solidFill>
                  <a:schemeClr val="bg1"/>
                </a:solidFill>
              </a:rPr>
              <a:t>“Ted” received the direct object (“the ball”); it is the indirect object.</a:t>
            </a: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</a:rPr>
              <a:t>Notes: 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</a:rPr>
              <a:t>1. The indirect can never be inside a prepositional phrase.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</a:rPr>
              <a:t>2. A sentence cannot have an indirect object unless it also has a direct object.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58083"/>
            <a:ext cx="8915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Personal Pronouns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pronoun is a part of speech that takes the place of a noun.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smtClean="0">
                <a:solidFill>
                  <a:srgbClr val="FFFF00"/>
                </a:solidFill>
              </a:rPr>
              <a:t>personal pronoun </a:t>
            </a:r>
            <a:r>
              <a:rPr lang="en-US" dirty="0" smtClean="0">
                <a:solidFill>
                  <a:schemeClr val="bg1"/>
                </a:solidFill>
              </a:rPr>
              <a:t>is a word that is used to take the place of nouns in one of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three “persons” of our language:</a:t>
            </a: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</a:rPr>
              <a:t>First person – refers to the individual(s) speaking: I, me, we, us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</a:rPr>
              <a:t>Second person – refers to the person(s) being spoken to: you 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</a:rPr>
              <a:t>Third person – refers to third-parties outside of the dialogue: he, she, it, him, her, they, them</a:t>
            </a: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</a:rPr>
              <a:t>There are two kinds of personal pronouns: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Subject pronouns </a:t>
            </a:r>
            <a:r>
              <a:rPr lang="en-US" dirty="0" smtClean="0">
                <a:solidFill>
                  <a:schemeClr val="bg1"/>
                </a:solidFill>
              </a:rPr>
              <a:t>– act as subjects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Object pronouns </a:t>
            </a:r>
            <a:r>
              <a:rPr lang="en-US" dirty="0" smtClean="0">
                <a:solidFill>
                  <a:schemeClr val="bg1"/>
                </a:solidFill>
              </a:rPr>
              <a:t>– act as objects (i.e. object of preposition, direct object, etc.)</a:t>
            </a:r>
          </a:p>
          <a:p>
            <a:pPr marL="342900" indent="-342900"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</a:rPr>
              <a:t>Note: Pronouns can do anything nouns can do. They are basically interchangeable.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28600"/>
            <a:ext cx="838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Personal Pronouns: Subject Pronouns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</a:rPr>
              <a:t>Example:</a:t>
            </a:r>
          </a:p>
          <a:p>
            <a:pPr marL="342900" indent="-342900"/>
            <a:endParaRPr lang="en-US" sz="1100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en-US" sz="1100" dirty="0" smtClean="0">
                <a:solidFill>
                  <a:schemeClr val="bg1"/>
                </a:solidFill>
              </a:rPr>
              <a:t>pro               		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</a:rPr>
              <a:t>We went to the store.</a:t>
            </a: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2192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 Pronoun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 Pronoun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he, she,</a:t>
                      </a:r>
                      <a:r>
                        <a:rPr lang="en-US" baseline="0" dirty="0" smtClean="0"/>
                        <a:t> 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28600"/>
            <a:ext cx="838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Personal Pronouns: Object Pronouns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</a:rPr>
              <a:t>Example:</a:t>
            </a:r>
          </a:p>
          <a:p>
            <a:pPr marL="342900" indent="-342900"/>
            <a:endParaRPr lang="en-US" sz="1100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en-US" sz="1100" dirty="0" smtClean="0">
                <a:solidFill>
                  <a:schemeClr val="bg1"/>
                </a:solidFill>
              </a:rPr>
              <a:t>			             pro               		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</a:rPr>
              <a:t>Ed gave the package to her.</a:t>
            </a: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2192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 Pronoun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 Pronoun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him, her, 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610600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Interjections</a:t>
            </a: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Interjections</a:t>
            </a:r>
            <a:r>
              <a:rPr lang="en-US" dirty="0" smtClean="0">
                <a:solidFill>
                  <a:schemeClr val="bg1"/>
                </a:solidFill>
              </a:rPr>
              <a:t> are words or phrases used to express emotion. They don’t usually have any meaning other than that.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They usually appear at the beginning of sentences.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Mild interjections are set off from the rest of the sentence with a comma. If the interjection is more forceful, it is followed with an exclamation mark.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Interjections are rarely used in formal or academic writing.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Examples: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   </a:t>
            </a:r>
            <a:r>
              <a:rPr lang="en-US" sz="1200" dirty="0" err="1" smtClean="0">
                <a:solidFill>
                  <a:schemeClr val="bg1"/>
                </a:solidFill>
              </a:rPr>
              <a:t>int</a:t>
            </a:r>
            <a:r>
              <a:rPr lang="en-US" sz="1200" dirty="0" smtClean="0">
                <a:solidFill>
                  <a:schemeClr val="bg1"/>
                </a:solidFill>
              </a:rPr>
              <a:t>				    </a:t>
            </a:r>
            <a:r>
              <a:rPr lang="en-US" sz="1200" dirty="0" err="1" smtClean="0">
                <a:solidFill>
                  <a:schemeClr val="bg1"/>
                </a:solidFill>
              </a:rPr>
              <a:t>int</a:t>
            </a:r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Wow! I won the lottery!        		Well, I don’t know.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1200" dirty="0" err="1" smtClean="0">
                <a:solidFill>
                  <a:schemeClr val="bg1"/>
                </a:solidFill>
              </a:rPr>
              <a:t>Int</a:t>
            </a:r>
            <a:r>
              <a:rPr lang="en-US" sz="1200" dirty="0" smtClean="0">
                <a:solidFill>
                  <a:schemeClr val="bg1"/>
                </a:solidFill>
              </a:rPr>
              <a:t>				   </a:t>
            </a:r>
            <a:r>
              <a:rPr lang="en-US" sz="1200" dirty="0" err="1" smtClean="0">
                <a:solidFill>
                  <a:schemeClr val="bg1"/>
                </a:solidFill>
              </a:rPr>
              <a:t>int</a:t>
            </a:r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Oh, I don't know about that.     	Um, we have a problem.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1200" dirty="0" err="1" smtClean="0">
                <a:solidFill>
                  <a:schemeClr val="bg1"/>
                </a:solidFill>
              </a:rPr>
              <a:t>Int</a:t>
            </a:r>
            <a:r>
              <a:rPr lang="en-US" sz="1200" dirty="0" smtClean="0">
                <a:solidFill>
                  <a:schemeClr val="bg1"/>
                </a:solidFill>
              </a:rPr>
              <a:t>				</a:t>
            </a:r>
            <a:r>
              <a:rPr lang="en-US" sz="1200" dirty="0" err="1" smtClean="0">
                <a:solidFill>
                  <a:schemeClr val="bg1"/>
                </a:solidFill>
              </a:rPr>
              <a:t>int</a:t>
            </a:r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Hey! That’s my car.			Say, did you get a haircut?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610600" cy="941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Conjunctions</a:t>
            </a: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 </a:t>
            </a:r>
            <a:r>
              <a:rPr lang="en-US" dirty="0" smtClean="0">
                <a:solidFill>
                  <a:srgbClr val="FFFF00"/>
                </a:solidFill>
              </a:rPr>
              <a:t>conjunction</a:t>
            </a:r>
            <a:r>
              <a:rPr lang="en-US" dirty="0" smtClean="0">
                <a:solidFill>
                  <a:schemeClr val="bg1"/>
                </a:solidFill>
              </a:rPr>
              <a:t> is a part of speech that connects words, sentences, phrases or clauses.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One of the most common kind of conjunctions are called </a:t>
            </a:r>
            <a:r>
              <a:rPr lang="en-US" dirty="0" smtClean="0">
                <a:solidFill>
                  <a:srgbClr val="FF0000"/>
                </a:solidFill>
              </a:rPr>
              <a:t>coordinating conjunctions</a:t>
            </a:r>
            <a:r>
              <a:rPr lang="en-US" dirty="0" smtClean="0">
                <a:solidFill>
                  <a:schemeClr val="bg1"/>
                </a:solidFill>
              </a:rPr>
              <a:t>. There are only seven and they make up the mnemonic FANBOYS: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For (rarely used as a conjunction; it’s usually a preposition)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And (the most common coordinating conjunction)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Yet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So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Whenever you use a conjunction, it means you are combining two or more sentence parts. This is called a compound.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Example: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        cc				   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Bill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u="sng" dirty="0" smtClean="0">
                <a:solidFill>
                  <a:schemeClr val="bg1"/>
                </a:solidFill>
              </a:rPr>
              <a:t>Ted</a:t>
            </a:r>
            <a:r>
              <a:rPr lang="en-US" dirty="0" smtClean="0">
                <a:solidFill>
                  <a:schemeClr val="bg1"/>
                </a:solidFill>
              </a:rPr>
              <a:t> had an adventure.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(This sentence now has </a:t>
            </a:r>
            <a:r>
              <a:rPr lang="en-US" dirty="0" smtClean="0">
                <a:solidFill>
                  <a:srgbClr val="FF0000"/>
                </a:solidFill>
              </a:rPr>
              <a:t>two</a:t>
            </a:r>
            <a:r>
              <a:rPr lang="en-US" dirty="0" smtClean="0">
                <a:solidFill>
                  <a:schemeClr val="bg1"/>
                </a:solidFill>
              </a:rPr>
              <a:t> simple subjects, also called a </a:t>
            </a:r>
            <a:r>
              <a:rPr lang="en-US" dirty="0" smtClean="0">
                <a:solidFill>
                  <a:srgbClr val="FF0000"/>
                </a:solidFill>
              </a:rPr>
              <a:t>compound subject</a:t>
            </a:r>
            <a:r>
              <a:rPr lang="en-US" dirty="0" smtClean="0">
                <a:solidFill>
                  <a:schemeClr val="bg1"/>
                </a:solidFill>
              </a:rPr>
              <a:t>.)	</a:t>
            </a: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610600" cy="1061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Adverbs</a:t>
            </a: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 </a:t>
            </a:r>
            <a:r>
              <a:rPr lang="en-US" dirty="0" smtClean="0">
                <a:solidFill>
                  <a:srgbClr val="FFFF00"/>
                </a:solidFill>
              </a:rPr>
              <a:t>adverb</a:t>
            </a:r>
            <a:r>
              <a:rPr lang="en-US" dirty="0" smtClean="0">
                <a:solidFill>
                  <a:schemeClr val="bg1"/>
                </a:solidFill>
              </a:rPr>
              <a:t> is a word used to modify a verb, an adjective, or another adverb.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 adverb tells "where," "when," "how," or "to what extent (how much or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how long)."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u="sng" dirty="0" smtClean="0">
                <a:solidFill>
                  <a:srgbClr val="FFFF00"/>
                </a:solidFill>
              </a:rPr>
              <a:t>WHERE?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forest fire started </a:t>
            </a:r>
            <a:r>
              <a:rPr lang="en-US" dirty="0" smtClean="0">
                <a:solidFill>
                  <a:srgbClr val="FF0000"/>
                </a:solidFill>
              </a:rPr>
              <a:t>here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couple was married </a:t>
            </a:r>
            <a:r>
              <a:rPr lang="en-US" dirty="0" smtClean="0">
                <a:solidFill>
                  <a:srgbClr val="FF0000"/>
                </a:solidFill>
              </a:rPr>
              <a:t>nearby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u="sng" dirty="0" smtClean="0">
                <a:solidFill>
                  <a:srgbClr val="FFFF00"/>
                </a:solidFill>
              </a:rPr>
              <a:t>WHEN?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Mary will arrive </a:t>
            </a:r>
            <a:r>
              <a:rPr lang="en-US" dirty="0" smtClean="0">
                <a:solidFill>
                  <a:srgbClr val="FF0000"/>
                </a:solidFill>
              </a:rPr>
              <a:t>soon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Then</a:t>
            </a:r>
            <a:r>
              <a:rPr lang="en-US" dirty="0" smtClean="0">
                <a:solidFill>
                  <a:schemeClr val="bg1"/>
                </a:solidFill>
              </a:rPr>
              <a:t> we went to school.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u="sng" dirty="0" smtClean="0">
                <a:solidFill>
                  <a:srgbClr val="FFFF00"/>
                </a:solidFill>
              </a:rPr>
              <a:t>HOW?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accident occurred </a:t>
            </a:r>
            <a:r>
              <a:rPr lang="en-US" dirty="0" smtClean="0">
                <a:solidFill>
                  <a:srgbClr val="FF0000"/>
                </a:solidFill>
              </a:rPr>
              <a:t>suddenly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President </a:t>
            </a:r>
            <a:r>
              <a:rPr lang="en-US" dirty="0" smtClean="0">
                <a:solidFill>
                  <a:srgbClr val="FF0000"/>
                </a:solidFill>
              </a:rPr>
              <a:t>carefully</a:t>
            </a:r>
            <a:r>
              <a:rPr lang="en-US" dirty="0" smtClean="0">
                <a:solidFill>
                  <a:schemeClr val="bg1"/>
                </a:solidFill>
              </a:rPr>
              <a:t> spoke.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u="sng" dirty="0" smtClean="0">
                <a:solidFill>
                  <a:srgbClr val="FFFF00"/>
                </a:solidFill>
              </a:rPr>
              <a:t>TO WHAT EXTENT?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tub is draining </a:t>
            </a:r>
            <a:r>
              <a:rPr lang="en-US" dirty="0" smtClean="0">
                <a:solidFill>
                  <a:srgbClr val="FF0000"/>
                </a:solidFill>
              </a:rPr>
              <a:t>rather</a:t>
            </a:r>
            <a:r>
              <a:rPr lang="en-US" dirty="0" smtClean="0">
                <a:solidFill>
                  <a:schemeClr val="bg1"/>
                </a:solidFill>
              </a:rPr>
              <a:t> slowly.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need to make </a:t>
            </a:r>
            <a:r>
              <a:rPr lang="en-US" dirty="0" smtClean="0">
                <a:solidFill>
                  <a:srgbClr val="FF0000"/>
                </a:solidFill>
              </a:rPr>
              <a:t>extremely</a:t>
            </a:r>
            <a:r>
              <a:rPr lang="en-US" dirty="0" smtClean="0">
                <a:solidFill>
                  <a:schemeClr val="bg1"/>
                </a:solidFill>
              </a:rPr>
              <a:t> careful measurements.</a:t>
            </a: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610600" cy="10341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Adverbs</a:t>
            </a: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r>
              <a:rPr lang="en-US" u="sng" dirty="0" smtClean="0">
                <a:solidFill>
                  <a:srgbClr val="FFFF00"/>
                </a:solidFill>
              </a:rPr>
              <a:t>WORDS OFTEN USED AS ADVERBS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Where? </a:t>
            </a:r>
            <a:r>
              <a:rPr lang="en-US" dirty="0" smtClean="0">
                <a:solidFill>
                  <a:schemeClr val="bg1"/>
                </a:solidFill>
              </a:rPr>
              <a:t>here, there, away, up, outside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When? </a:t>
            </a:r>
            <a:r>
              <a:rPr lang="en-US" dirty="0" smtClean="0">
                <a:solidFill>
                  <a:schemeClr val="bg1"/>
                </a:solidFill>
              </a:rPr>
              <a:t>now, then, later, soon, ago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How? </a:t>
            </a:r>
            <a:r>
              <a:rPr lang="en-US" dirty="0" smtClean="0">
                <a:solidFill>
                  <a:schemeClr val="bg1"/>
                </a:solidFill>
              </a:rPr>
              <a:t>clearly, easily, quietly, slowly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How often or How long? </a:t>
            </a:r>
            <a:r>
              <a:rPr lang="en-US" dirty="0" smtClean="0">
                <a:solidFill>
                  <a:schemeClr val="bg1"/>
                </a:solidFill>
              </a:rPr>
              <a:t>never, frequently, always, usually, often, forever, seldom, rarely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To what extent or How much? </a:t>
            </a:r>
            <a:r>
              <a:rPr lang="en-US" dirty="0" smtClean="0">
                <a:solidFill>
                  <a:schemeClr val="bg1"/>
                </a:solidFill>
              </a:rPr>
              <a:t>very, too, almost, so, really, most, nearly, quite, less, only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u="sng" dirty="0" smtClean="0">
                <a:solidFill>
                  <a:srgbClr val="FFFF00"/>
                </a:solidFill>
              </a:rPr>
              <a:t>THE POSITION OF ADVERBS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Adverbs may appear at various places in a sentence. Adverbs may come before, after, or between the words they modify.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Examples:  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Slowly</a:t>
            </a:r>
            <a:r>
              <a:rPr lang="en-US" dirty="0" smtClean="0">
                <a:solidFill>
                  <a:schemeClr val="bg1"/>
                </a:solidFill>
              </a:rPr>
              <a:t>, the shark circled the boat.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shark </a:t>
            </a:r>
            <a:r>
              <a:rPr lang="en-US" dirty="0" smtClean="0">
                <a:solidFill>
                  <a:srgbClr val="FF0000"/>
                </a:solidFill>
              </a:rPr>
              <a:t>slowly</a:t>
            </a:r>
            <a:r>
              <a:rPr lang="en-US" dirty="0" smtClean="0">
                <a:solidFill>
                  <a:schemeClr val="bg1"/>
                </a:solidFill>
              </a:rPr>
              <a:t> circled the boat.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shark circled the boat </a:t>
            </a:r>
            <a:r>
              <a:rPr lang="en-US" dirty="0" smtClean="0">
                <a:solidFill>
                  <a:srgbClr val="FF0000"/>
                </a:solidFill>
              </a:rPr>
              <a:t>slowly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610600" cy="11449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Adverbs</a:t>
            </a: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r>
              <a:rPr lang="en-US" u="sng" dirty="0" smtClean="0">
                <a:solidFill>
                  <a:srgbClr val="FFFF00"/>
                </a:solidFill>
              </a:rPr>
              <a:t>ADVERBS MODIFYING VERBS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Adverbs may come before or after the verbs they modify.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Slowly</a:t>
            </a:r>
            <a:r>
              <a:rPr lang="en-US" dirty="0" smtClean="0">
                <a:solidFill>
                  <a:schemeClr val="bg1"/>
                </a:solidFill>
              </a:rPr>
              <a:t> the man crawled </a:t>
            </a:r>
            <a:r>
              <a:rPr lang="en-US" dirty="0" smtClean="0">
                <a:solidFill>
                  <a:schemeClr val="accent6"/>
                </a:solidFill>
              </a:rPr>
              <a:t>down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en-US" dirty="0" smtClean="0">
                <a:solidFill>
                  <a:schemeClr val="accent6"/>
                </a:solidFill>
              </a:rPr>
              <a:t>seldom</a:t>
            </a:r>
            <a:r>
              <a:rPr lang="en-US" dirty="0" smtClean="0">
                <a:solidFill>
                  <a:schemeClr val="bg1"/>
                </a:solidFill>
              </a:rPr>
              <a:t> see you </a:t>
            </a:r>
            <a:r>
              <a:rPr lang="en-US" dirty="0" smtClean="0">
                <a:solidFill>
                  <a:schemeClr val="accent6"/>
                </a:solidFill>
              </a:rPr>
              <a:t>nowadays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Adverbs may come between the parts of verb phrases.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Keisha has </a:t>
            </a:r>
            <a:r>
              <a:rPr lang="en-US" dirty="0" smtClean="0">
                <a:solidFill>
                  <a:schemeClr val="accent6"/>
                </a:solidFill>
              </a:rPr>
              <a:t>already</a:t>
            </a:r>
            <a:r>
              <a:rPr lang="en-US" dirty="0" smtClean="0">
                <a:solidFill>
                  <a:schemeClr val="bg1"/>
                </a:solidFill>
              </a:rPr>
              <a:t> completed her work.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students will </a:t>
            </a:r>
            <a:r>
              <a:rPr lang="en-US" dirty="0" smtClean="0">
                <a:solidFill>
                  <a:schemeClr val="accent6"/>
                </a:solidFill>
              </a:rPr>
              <a:t>not</a:t>
            </a:r>
            <a:r>
              <a:rPr lang="en-US" dirty="0" smtClean="0">
                <a:solidFill>
                  <a:schemeClr val="bg1"/>
                </a:solidFill>
              </a:rPr>
              <a:t> pass the class.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u="sng" dirty="0" smtClean="0">
                <a:solidFill>
                  <a:srgbClr val="FFFF00"/>
                </a:solidFill>
              </a:rPr>
              <a:t>ADVERBS MODIFYING ADJECTIVES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accent6"/>
                </a:solidFill>
              </a:rPr>
              <a:t>unusually</a:t>
            </a:r>
            <a:r>
              <a:rPr lang="en-US" dirty="0" smtClean="0">
                <a:solidFill>
                  <a:schemeClr val="bg1"/>
                </a:solidFill>
              </a:rPr>
              <a:t> fast starter won the race.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committee is </a:t>
            </a:r>
            <a:r>
              <a:rPr lang="en-US" dirty="0" smtClean="0">
                <a:solidFill>
                  <a:schemeClr val="accent6"/>
                </a:solidFill>
              </a:rPr>
              <a:t>especially</a:t>
            </a:r>
            <a:r>
              <a:rPr lang="en-US" dirty="0" smtClean="0">
                <a:solidFill>
                  <a:schemeClr val="bg1"/>
                </a:solidFill>
              </a:rPr>
              <a:t> busy.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u="sng" dirty="0" smtClean="0">
                <a:solidFill>
                  <a:srgbClr val="FFFF00"/>
                </a:solidFill>
              </a:rPr>
              <a:t>ADVERBS MODIFYING OTHER ADVERBS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Elena finished the problem </a:t>
            </a:r>
            <a:r>
              <a:rPr lang="en-US" dirty="0" smtClean="0">
                <a:solidFill>
                  <a:schemeClr val="accent6"/>
                </a:solidFill>
              </a:rPr>
              <a:t>more</a:t>
            </a:r>
            <a:r>
              <a:rPr lang="en-US" dirty="0" smtClean="0">
                <a:solidFill>
                  <a:schemeClr val="bg1"/>
                </a:solidFill>
              </a:rPr>
              <a:t> quickly than I did.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Our guest left </a:t>
            </a:r>
            <a:r>
              <a:rPr lang="en-US" dirty="0" smtClean="0">
                <a:solidFill>
                  <a:schemeClr val="accent6"/>
                </a:solidFill>
              </a:rPr>
              <a:t>quite</a:t>
            </a:r>
            <a:r>
              <a:rPr lang="en-US" dirty="0" smtClean="0">
                <a:solidFill>
                  <a:schemeClr val="bg1"/>
                </a:solidFill>
              </a:rPr>
              <a:t> abruptly.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*Avoid overusing the adverb "very."</a:t>
            </a: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610600" cy="11264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Linking Verbs and Subject Complements</a:t>
            </a: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smtClean="0">
                <a:solidFill>
                  <a:srgbClr val="FFFF00"/>
                </a:solidFill>
              </a:rPr>
              <a:t>linking verb </a:t>
            </a:r>
            <a:r>
              <a:rPr lang="en-US" dirty="0" smtClean="0">
                <a:solidFill>
                  <a:schemeClr val="bg1"/>
                </a:solidFill>
              </a:rPr>
              <a:t>is a verb that does not express an action. Instead, it “links” the subject with a noun or adjective phrase called the subject complement.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most common linking verbs are the forms of the verb “to be”: </a:t>
            </a:r>
            <a:r>
              <a:rPr lang="en-US" dirty="0" smtClean="0">
                <a:solidFill>
                  <a:srgbClr val="FFFF00"/>
                </a:solidFill>
              </a:rPr>
              <a:t>am, is, are, was, were, be, been, being.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                      </a:t>
            </a:r>
            <a:r>
              <a:rPr lang="en-US" sz="1200" dirty="0" err="1" smtClean="0">
                <a:solidFill>
                  <a:schemeClr val="bg1"/>
                </a:solidFill>
              </a:rPr>
              <a:t>mv:l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Example: My mother was glad.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smtClean="0">
                <a:solidFill>
                  <a:srgbClr val="FFFF00"/>
                </a:solidFill>
              </a:rPr>
              <a:t>subject complement </a:t>
            </a:r>
            <a:r>
              <a:rPr lang="en-US" dirty="0" smtClean="0">
                <a:solidFill>
                  <a:schemeClr val="bg1"/>
                </a:solidFill>
              </a:rPr>
              <a:t>always comes after the verb, just like a direct object.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subject complement may be a noun (or pronoun) phrase that renames the subject. This is called a </a:t>
            </a:r>
            <a:r>
              <a:rPr lang="en-US" dirty="0" smtClean="0">
                <a:solidFill>
                  <a:srgbClr val="FFFF00"/>
                </a:solidFill>
              </a:rPr>
              <a:t>predicate noun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                                               </a:t>
            </a:r>
            <a:r>
              <a:rPr lang="en-US" sz="1200" dirty="0" err="1" smtClean="0">
                <a:solidFill>
                  <a:schemeClr val="bg1"/>
                </a:solidFill>
              </a:rPr>
              <a:t>adj</a:t>
            </a:r>
            <a:r>
              <a:rPr lang="en-US" sz="1200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                                           art       n:pn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Example: Fred is &lt;a fireman&gt;.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Or it may be an adjective phrase that describes the subject. This is called a </a:t>
            </a:r>
            <a:r>
              <a:rPr lang="en-US" dirty="0" smtClean="0">
                <a:solidFill>
                  <a:srgbClr val="FFFF00"/>
                </a:solidFill>
              </a:rPr>
              <a:t>predicate adjective: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                                                   adv      </a:t>
            </a:r>
            <a:r>
              <a:rPr lang="en-US" sz="1200" dirty="0" err="1" smtClean="0">
                <a:solidFill>
                  <a:schemeClr val="bg1"/>
                </a:solidFill>
              </a:rPr>
              <a:t>adj:pa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Example: Fred is &lt;very proud&gt;.</a:t>
            </a: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990600"/>
            <a:ext cx="82757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Simple Subjects and Simple Predicates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Every </a:t>
            </a:r>
            <a:r>
              <a:rPr lang="en-US" dirty="0" smtClean="0">
                <a:solidFill>
                  <a:srgbClr val="FFFF00"/>
                </a:solidFill>
              </a:rPr>
              <a:t>complete subject </a:t>
            </a:r>
            <a:r>
              <a:rPr lang="en-US" dirty="0" smtClean="0">
                <a:solidFill>
                  <a:schemeClr val="bg1"/>
                </a:solidFill>
              </a:rPr>
              <a:t>has a </a:t>
            </a:r>
            <a:r>
              <a:rPr lang="en-US" dirty="0" smtClean="0">
                <a:solidFill>
                  <a:srgbClr val="FF0000"/>
                </a:solidFill>
              </a:rPr>
              <a:t>simple subject</a:t>
            </a:r>
            <a:r>
              <a:rPr lang="en-US" dirty="0" smtClean="0">
                <a:solidFill>
                  <a:schemeClr val="bg1"/>
                </a:solidFill>
              </a:rPr>
              <a:t>—the specific word that tells precisely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who or what is performing an action.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Every </a:t>
            </a:r>
            <a:r>
              <a:rPr lang="en-US" dirty="0" smtClean="0">
                <a:solidFill>
                  <a:srgbClr val="FFFF00"/>
                </a:solidFill>
              </a:rPr>
              <a:t>complete predicate </a:t>
            </a:r>
            <a:r>
              <a:rPr lang="en-US" dirty="0" smtClean="0">
                <a:solidFill>
                  <a:schemeClr val="bg1"/>
                </a:solidFill>
              </a:rPr>
              <a:t>has a </a:t>
            </a:r>
            <a:r>
              <a:rPr lang="en-US" dirty="0" smtClean="0">
                <a:solidFill>
                  <a:srgbClr val="FF0000"/>
                </a:solidFill>
              </a:rPr>
              <a:t>simple predicate</a:t>
            </a:r>
            <a:r>
              <a:rPr lang="en-US" dirty="0" smtClean="0">
                <a:solidFill>
                  <a:schemeClr val="bg1"/>
                </a:solidFill>
              </a:rPr>
              <a:t>—the specific word that tells precisely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action is being performed.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6106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Compound Sentences</a:t>
            </a: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smtClean="0">
                <a:solidFill>
                  <a:srgbClr val="FFFF00"/>
                </a:solidFill>
              </a:rPr>
              <a:t>compound sentence </a:t>
            </a:r>
            <a:r>
              <a:rPr lang="en-US" dirty="0" smtClean="0">
                <a:solidFill>
                  <a:schemeClr val="bg1"/>
                </a:solidFill>
              </a:rPr>
              <a:t>is made when two complete sentences (called </a:t>
            </a:r>
            <a:r>
              <a:rPr lang="en-US" dirty="0" smtClean="0">
                <a:solidFill>
                  <a:srgbClr val="FFFF00"/>
                </a:solidFill>
              </a:rPr>
              <a:t>independent clauses</a:t>
            </a:r>
            <a:r>
              <a:rPr lang="en-US" dirty="0" smtClean="0">
                <a:solidFill>
                  <a:schemeClr val="bg1"/>
                </a:solidFill>
              </a:rPr>
              <a:t>) are joined together by a semicolon or a coordinating conjunction.</a:t>
            </a: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Example: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Mary plays baseball, but Sasha plays golf.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sentence that only has one independent clause is called a </a:t>
            </a:r>
            <a:r>
              <a:rPr lang="en-US" dirty="0" smtClean="0">
                <a:solidFill>
                  <a:srgbClr val="FFFF00"/>
                </a:solidFill>
              </a:rPr>
              <a:t>simple sentence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6106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Complex Sentences</a:t>
            </a: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 </a:t>
            </a:r>
            <a:r>
              <a:rPr lang="en-US" b="1" dirty="0" smtClean="0">
                <a:solidFill>
                  <a:srgbClr val="FFFF00"/>
                </a:solidFill>
              </a:rPr>
              <a:t>complex sentence</a:t>
            </a:r>
            <a:r>
              <a:rPr lang="en-US" dirty="0" smtClean="0">
                <a:solidFill>
                  <a:schemeClr val="bg1"/>
                </a:solidFill>
              </a:rPr>
              <a:t> is made up of an independent clause and one or more </a:t>
            </a:r>
            <a:r>
              <a:rPr lang="en-US" b="1" dirty="0" smtClean="0">
                <a:solidFill>
                  <a:schemeClr val="bg1"/>
                </a:solidFill>
              </a:rPr>
              <a:t>dependent clauses</a:t>
            </a:r>
            <a:r>
              <a:rPr lang="en-US" dirty="0" smtClean="0">
                <a:solidFill>
                  <a:schemeClr val="bg1"/>
                </a:solidFill>
              </a:rPr>
              <a:t> connected to it.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b="1" dirty="0" smtClean="0">
                <a:solidFill>
                  <a:srgbClr val="FFFF00"/>
                </a:solidFill>
              </a:rPr>
              <a:t>dependent clause </a:t>
            </a:r>
            <a:r>
              <a:rPr lang="en-US" dirty="0" smtClean="0">
                <a:solidFill>
                  <a:schemeClr val="bg1"/>
                </a:solidFill>
              </a:rPr>
              <a:t>is a phrase that has a subject and predicate, but it cannot stand alone (like an independent clause) because it fails to express a complete thought.. This is because it begins with a </a:t>
            </a:r>
            <a:r>
              <a:rPr lang="en-US" b="1" dirty="0" smtClean="0">
                <a:solidFill>
                  <a:schemeClr val="bg1"/>
                </a:solidFill>
              </a:rPr>
              <a:t>subordinator.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u="sng" dirty="0" smtClean="0">
                <a:solidFill>
                  <a:schemeClr val="bg1"/>
                </a:solidFill>
              </a:rPr>
              <a:t>Examples of subordinators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*</a:t>
            </a:r>
            <a:r>
              <a:rPr lang="en-US" b="1" dirty="0" smtClean="0">
                <a:solidFill>
                  <a:schemeClr val="accent6"/>
                </a:solidFill>
              </a:rPr>
              <a:t>Relative pronouns: </a:t>
            </a:r>
            <a:r>
              <a:rPr lang="en-US" dirty="0" smtClean="0">
                <a:solidFill>
                  <a:schemeClr val="bg1"/>
                </a:solidFill>
              </a:rPr>
              <a:t>that, which, who, whom, whose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*</a:t>
            </a:r>
            <a:r>
              <a:rPr lang="en-US" b="1" dirty="0" smtClean="0">
                <a:solidFill>
                  <a:schemeClr val="accent6"/>
                </a:solidFill>
              </a:rPr>
              <a:t>Subordinating conjunctions: </a:t>
            </a:r>
            <a:r>
              <a:rPr lang="en-US" dirty="0" smtClean="0">
                <a:solidFill>
                  <a:schemeClr val="bg1"/>
                </a:solidFill>
              </a:rPr>
              <a:t>after, although, as, as if, as long as, because, before, how, if, since, so that, than, though, unless, until, when, whenever, where, wherever, whether, while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*</a:t>
            </a:r>
            <a:r>
              <a:rPr lang="en-US" b="1" dirty="0" smtClean="0">
                <a:solidFill>
                  <a:schemeClr val="accent6"/>
                </a:solidFill>
              </a:rPr>
              <a:t>Introductory words: </a:t>
            </a:r>
            <a:r>
              <a:rPr lang="en-US" dirty="0" smtClean="0">
                <a:solidFill>
                  <a:schemeClr val="bg1"/>
                </a:solidFill>
              </a:rPr>
              <a:t>who, whom, what, whoever, whomever, whatever, which, whichever, that.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61060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Complex Sentences (cont.)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Example of a </a:t>
            </a:r>
            <a:r>
              <a:rPr lang="en-US" b="1" dirty="0" smtClean="0">
                <a:solidFill>
                  <a:schemeClr val="accent6"/>
                </a:solidFill>
              </a:rPr>
              <a:t>dependent clause: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sz="1050" dirty="0" err="1" smtClean="0">
                <a:solidFill>
                  <a:schemeClr val="bg1"/>
                </a:solidFill>
              </a:rPr>
              <a:t>subord</a:t>
            </a:r>
            <a:r>
              <a:rPr lang="en-US" sz="1050" dirty="0" smtClean="0">
                <a:solidFill>
                  <a:schemeClr val="bg1"/>
                </a:solidFill>
              </a:rPr>
              <a:t>.       Subject      verb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because Mary rode the bus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b="1" dirty="0" smtClean="0">
                <a:solidFill>
                  <a:srgbClr val="FFFF00"/>
                </a:solidFill>
              </a:rPr>
              <a:t>complex sentence </a:t>
            </a:r>
            <a:r>
              <a:rPr lang="en-US" dirty="0" smtClean="0">
                <a:solidFill>
                  <a:schemeClr val="bg1"/>
                </a:solidFill>
              </a:rPr>
              <a:t>joins an independent clause with a dependent clause.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dependent clause can go first in the sentence, followed by the independent clause: 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Because Mary rode the bus, we arrived late.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independent clause can also go first in the sentence, followed by the dependent clause: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We arrived late because Mary rode the bus.</a:t>
            </a: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610600" cy="1061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Appositives</a:t>
            </a: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 </a:t>
            </a:r>
            <a:r>
              <a:rPr lang="en-US" dirty="0" smtClean="0">
                <a:solidFill>
                  <a:srgbClr val="FFFF00"/>
                </a:solidFill>
              </a:rPr>
              <a:t>appositive</a:t>
            </a:r>
            <a:r>
              <a:rPr lang="en-US" dirty="0" smtClean="0">
                <a:solidFill>
                  <a:schemeClr val="bg1"/>
                </a:solidFill>
              </a:rPr>
              <a:t> is a noun or noun phrase that renames another noun right beside it. The appositive can be a short or long combination of words.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Appositives are often set off by commas, but if an appositive is needed for meaning or is closely related to the word it refers to, no commas are necessary.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Examples: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	   </a:t>
            </a:r>
            <a:r>
              <a:rPr lang="en-US" sz="1400" dirty="0" smtClean="0">
                <a:solidFill>
                  <a:srgbClr val="FFFF00"/>
                </a:solidFill>
              </a:rPr>
              <a:t>N: app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Marco, </a:t>
            </a:r>
            <a:r>
              <a:rPr lang="en-US" dirty="0" smtClean="0">
                <a:solidFill>
                  <a:srgbClr val="FFFF00"/>
                </a:solidFill>
              </a:rPr>
              <a:t>a security guard</a:t>
            </a:r>
            <a:r>
              <a:rPr lang="en-US" dirty="0" smtClean="0">
                <a:solidFill>
                  <a:schemeClr val="bg1"/>
                </a:solidFill>
              </a:rPr>
              <a:t>, owns an owl.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		</a:t>
            </a:r>
            <a:r>
              <a:rPr lang="en-US" sz="1400" dirty="0" smtClean="0">
                <a:solidFill>
                  <a:srgbClr val="FFFF00"/>
                </a:solidFill>
              </a:rPr>
              <a:t>N:app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 saw Ellen’s friend </a:t>
            </a:r>
            <a:r>
              <a:rPr lang="en-US" dirty="0" smtClean="0">
                <a:solidFill>
                  <a:srgbClr val="FFFF00"/>
                </a:solidFill>
              </a:rPr>
              <a:t>Bianca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610600" cy="10772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>
                <a:solidFill>
                  <a:schemeClr val="bg1"/>
                </a:solidFill>
              </a:rPr>
              <a:t>Verbals</a:t>
            </a:r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verbal is a form of a verb used as a noun, an adjective, or an adverb. There are 3 kinds: participles, gerunds, and infinitives.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u="sng" dirty="0" smtClean="0">
                <a:solidFill>
                  <a:schemeClr val="bg1"/>
                </a:solidFill>
              </a:rPr>
              <a:t>1. Participles</a:t>
            </a:r>
          </a:p>
          <a:p>
            <a:endParaRPr lang="en-US" u="sng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participle is a verb form that can be used as an adjective.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There are two kinds of participles. Present participles (which end in –</a:t>
            </a:r>
            <a:r>
              <a:rPr lang="en-US" dirty="0" err="1" smtClean="0">
                <a:solidFill>
                  <a:schemeClr val="bg1"/>
                </a:solidFill>
              </a:rPr>
              <a:t>ing</a:t>
            </a:r>
            <a:r>
              <a:rPr lang="en-US" dirty="0" smtClean="0">
                <a:solidFill>
                  <a:schemeClr val="bg1"/>
                </a:solidFill>
              </a:rPr>
              <a:t>) and past participles (which often end in –d or –</a:t>
            </a:r>
            <a:r>
              <a:rPr lang="en-US" dirty="0" err="1" smtClean="0">
                <a:solidFill>
                  <a:schemeClr val="bg1"/>
                </a:solidFill>
              </a:rPr>
              <a:t>ed</a:t>
            </a:r>
            <a:r>
              <a:rPr lang="en-US" dirty="0" smtClean="0">
                <a:solidFill>
                  <a:schemeClr val="bg1"/>
                </a:solidFill>
              </a:rPr>
              <a:t>, but not always).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participial phrase consists of a participle and the words related to it. Together, the words are used as an adjective. Participles may have objects or complements.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part.         obj. of the part.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Example: Edward, </a:t>
            </a:r>
            <a:r>
              <a:rPr lang="en-US" dirty="0" smtClean="0">
                <a:solidFill>
                  <a:srgbClr val="FFFF00"/>
                </a:solidFill>
              </a:rPr>
              <a:t>observing </a:t>
            </a:r>
            <a:r>
              <a:rPr lang="en-US" u="sng" dirty="0" smtClean="0">
                <a:solidFill>
                  <a:srgbClr val="FFFF00"/>
                </a:solidFill>
              </a:rPr>
              <a:t>the aliens</a:t>
            </a:r>
            <a:r>
              <a:rPr lang="en-US" dirty="0" smtClean="0">
                <a:solidFill>
                  <a:schemeClr val="bg1"/>
                </a:solidFill>
              </a:rPr>
              <a:t>, ran into the woods.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157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610600" cy="1132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Examples: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                              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pres. part.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Present participle: We received </a:t>
            </a:r>
            <a:r>
              <a:rPr lang="en-US" dirty="0" smtClean="0">
                <a:solidFill>
                  <a:srgbClr val="FFFF00"/>
                </a:solidFill>
              </a:rPr>
              <a:t>encouraging</a:t>
            </a:r>
            <a:r>
              <a:rPr lang="en-US" dirty="0" smtClean="0">
                <a:solidFill>
                  <a:schemeClr val="bg1"/>
                </a:solidFill>
              </a:rPr>
              <a:t> news.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                                                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past. part.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Past participle: The police searched the </a:t>
            </a:r>
            <a:r>
              <a:rPr lang="en-US" dirty="0" smtClean="0">
                <a:solidFill>
                  <a:srgbClr val="FFFF00"/>
                </a:solidFill>
              </a:rPr>
              <a:t>abandoned</a:t>
            </a:r>
            <a:r>
              <a:rPr lang="en-US" dirty="0" smtClean="0">
                <a:solidFill>
                  <a:schemeClr val="bg1"/>
                </a:solidFill>
              </a:rPr>
              <a:t> warehouse.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Present participial phrase: </a:t>
            </a:r>
            <a:r>
              <a:rPr lang="en-US" dirty="0" smtClean="0">
                <a:solidFill>
                  <a:srgbClr val="FFFF00"/>
                </a:solidFill>
              </a:rPr>
              <a:t>Planning a trip</a:t>
            </a:r>
            <a:r>
              <a:rPr lang="en-US" dirty="0" smtClean="0">
                <a:solidFill>
                  <a:schemeClr val="bg1"/>
                </a:solidFill>
              </a:rPr>
              <a:t>, the class learned about distance.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Past participial phrase: </a:t>
            </a:r>
            <a:r>
              <a:rPr lang="en-US" dirty="0" smtClean="0">
                <a:solidFill>
                  <a:srgbClr val="FFFF00"/>
                </a:solidFill>
              </a:rPr>
              <a:t>Promised a free dinner</a:t>
            </a:r>
            <a:r>
              <a:rPr lang="en-US" dirty="0" smtClean="0">
                <a:solidFill>
                  <a:schemeClr val="bg1"/>
                </a:solidFill>
              </a:rPr>
              <a:t>, my father happily attended the banquet.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Note: Do not confuse participles used as adjectives with participles used as actual verbs.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                                           mv: act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Example: We were </a:t>
            </a:r>
            <a:r>
              <a:rPr lang="en-US" dirty="0" smtClean="0">
                <a:solidFill>
                  <a:srgbClr val="FFFF00"/>
                </a:solidFill>
              </a:rPr>
              <a:t>planning</a:t>
            </a:r>
            <a:r>
              <a:rPr lang="en-US" dirty="0" smtClean="0">
                <a:solidFill>
                  <a:schemeClr val="bg1"/>
                </a:solidFill>
              </a:rPr>
              <a:t> our trip to Bermuda.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47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990600"/>
            <a:ext cx="575753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Nouns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smtClean="0">
                <a:solidFill>
                  <a:srgbClr val="FFFF00"/>
                </a:solidFill>
              </a:rPr>
              <a:t>noun</a:t>
            </a:r>
            <a:r>
              <a:rPr lang="en-US" dirty="0" smtClean="0">
                <a:solidFill>
                  <a:schemeClr val="bg1"/>
                </a:solidFill>
              </a:rPr>
              <a:t> is a word that names a person, place, thing, or idea.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i="1" dirty="0" smtClean="0">
                <a:solidFill>
                  <a:schemeClr val="bg1"/>
                </a:solidFill>
              </a:rPr>
              <a:t>Examples</a:t>
            </a:r>
            <a:endParaRPr lang="en-US" i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PERSON</a:t>
            </a:r>
            <a:r>
              <a:rPr lang="en-US" dirty="0" smtClean="0">
                <a:solidFill>
                  <a:schemeClr val="bg1"/>
                </a:solidFill>
              </a:rPr>
              <a:t>: Joe, fireman, Mom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PLACE</a:t>
            </a:r>
            <a:r>
              <a:rPr lang="en-US" dirty="0" smtClean="0">
                <a:solidFill>
                  <a:schemeClr val="bg1"/>
                </a:solidFill>
              </a:rPr>
              <a:t>: New York, home, Atlantic Ocean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THING</a:t>
            </a:r>
            <a:r>
              <a:rPr lang="en-US" dirty="0" smtClean="0">
                <a:solidFill>
                  <a:schemeClr val="bg1"/>
                </a:solidFill>
              </a:rPr>
              <a:t>: dog, okra, couch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IDEA</a:t>
            </a:r>
            <a:r>
              <a:rPr lang="en-US" dirty="0" smtClean="0">
                <a:solidFill>
                  <a:schemeClr val="bg1"/>
                </a:solidFill>
              </a:rPr>
              <a:t>: friendship, love, happiness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990600"/>
            <a:ext cx="589712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Verbs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smtClean="0">
                <a:solidFill>
                  <a:srgbClr val="FFFF00"/>
                </a:solidFill>
              </a:rPr>
              <a:t>verb</a:t>
            </a:r>
            <a:r>
              <a:rPr lang="en-US" dirty="0" smtClean="0">
                <a:solidFill>
                  <a:schemeClr val="bg1"/>
                </a:solidFill>
              </a:rPr>
              <a:t> is a word that shows an action or a state of existence.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i="1" dirty="0" smtClean="0">
                <a:solidFill>
                  <a:schemeClr val="bg1"/>
                </a:solidFill>
              </a:rPr>
              <a:t>Examples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Present tense</a:t>
            </a:r>
            <a:r>
              <a:rPr lang="en-US" dirty="0" smtClean="0">
                <a:solidFill>
                  <a:schemeClr val="bg1"/>
                </a:solidFill>
              </a:rPr>
              <a:t>: run, runs, sleep, sleeps, discover, discovers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Past tense</a:t>
            </a:r>
            <a:r>
              <a:rPr lang="en-US" dirty="0" smtClean="0">
                <a:solidFill>
                  <a:schemeClr val="bg1"/>
                </a:solidFill>
              </a:rPr>
              <a:t>: ran, slept, discovered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28600"/>
            <a:ext cx="5582106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Adjectives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 </a:t>
            </a:r>
            <a:r>
              <a:rPr lang="en-US" dirty="0" smtClean="0">
                <a:solidFill>
                  <a:srgbClr val="FFFF00"/>
                </a:solidFill>
              </a:rPr>
              <a:t>adjective</a:t>
            </a:r>
            <a:r>
              <a:rPr lang="en-US" dirty="0" smtClean="0">
                <a:solidFill>
                  <a:schemeClr val="bg1"/>
                </a:solidFill>
              </a:rPr>
              <a:t> is a word that modifies or describes a noun.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i="1" dirty="0" smtClean="0">
                <a:solidFill>
                  <a:schemeClr val="bg1"/>
                </a:solidFill>
              </a:rPr>
              <a:t>Examples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saw a </a:t>
            </a:r>
            <a:r>
              <a:rPr lang="en-US" dirty="0" smtClean="0">
                <a:solidFill>
                  <a:srgbClr val="FF0000"/>
                </a:solidFill>
              </a:rPr>
              <a:t>big, red </a:t>
            </a:r>
            <a:r>
              <a:rPr lang="en-US" dirty="0" smtClean="0">
                <a:solidFill>
                  <a:schemeClr val="bg1"/>
                </a:solidFill>
              </a:rPr>
              <a:t>dog.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u="sng" dirty="0" smtClean="0">
                <a:solidFill>
                  <a:schemeClr val="bg1"/>
                </a:solidFill>
              </a:rPr>
              <a:t>Special Adjectives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Articles</a:t>
            </a:r>
            <a:r>
              <a:rPr lang="en-US" dirty="0" smtClean="0">
                <a:solidFill>
                  <a:schemeClr val="bg1"/>
                </a:solidFill>
              </a:rPr>
              <a:t> are words that specify a general or specific noun.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There are only three: a, an, the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i="1" dirty="0" smtClean="0">
                <a:solidFill>
                  <a:schemeClr val="bg1"/>
                </a:solidFill>
              </a:rPr>
              <a:t>Examples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 smtClean="0">
                <a:solidFill>
                  <a:schemeClr val="bg1"/>
                </a:solidFill>
              </a:rPr>
              <a:t> boy saw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 movie.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Possessives</a:t>
            </a:r>
            <a:r>
              <a:rPr lang="en-US" dirty="0" smtClean="0">
                <a:solidFill>
                  <a:schemeClr val="bg1"/>
                </a:solidFill>
              </a:rPr>
              <a:t> are words that show ownership of a noun.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i="1" dirty="0" smtClean="0">
                <a:solidFill>
                  <a:schemeClr val="bg1"/>
                </a:solidFill>
              </a:rPr>
              <a:t>Examples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My</a:t>
            </a:r>
            <a:r>
              <a:rPr lang="en-US" dirty="0" smtClean="0">
                <a:solidFill>
                  <a:schemeClr val="bg1"/>
                </a:solidFill>
              </a:rPr>
              <a:t> car is in </a:t>
            </a:r>
            <a:r>
              <a:rPr lang="en-US" dirty="0" smtClean="0">
                <a:solidFill>
                  <a:srgbClr val="FF0000"/>
                </a:solidFill>
              </a:rPr>
              <a:t>Dave’s</a:t>
            </a:r>
            <a:r>
              <a:rPr lang="en-US" dirty="0" smtClean="0">
                <a:solidFill>
                  <a:schemeClr val="bg1"/>
                </a:solidFill>
              </a:rPr>
              <a:t> garage.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28600"/>
            <a:ext cx="8132932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Prepositions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smtClean="0">
                <a:solidFill>
                  <a:srgbClr val="FFFF00"/>
                </a:solidFill>
              </a:rPr>
              <a:t>preposition</a:t>
            </a:r>
            <a:r>
              <a:rPr lang="en-US" dirty="0" smtClean="0">
                <a:solidFill>
                  <a:schemeClr val="bg1"/>
                </a:solidFill>
              </a:rPr>
              <a:t> is a word that shows a relationship between a noun and another word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the sentence.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Example: We went </a:t>
            </a:r>
            <a:r>
              <a:rPr lang="en-US" dirty="0" smtClean="0">
                <a:solidFill>
                  <a:srgbClr val="FFFF00"/>
                </a:solidFill>
              </a:rPr>
              <a:t>to</a:t>
            </a:r>
            <a:r>
              <a:rPr lang="en-US" dirty="0" smtClean="0">
                <a:solidFill>
                  <a:schemeClr val="bg1"/>
                </a:solidFill>
              </a:rPr>
              <a:t> the store.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smtClean="0">
                <a:solidFill>
                  <a:srgbClr val="FFFF00"/>
                </a:solidFill>
              </a:rPr>
              <a:t>prepositional phrase </a:t>
            </a:r>
            <a:r>
              <a:rPr lang="en-US" dirty="0" smtClean="0">
                <a:solidFill>
                  <a:schemeClr val="bg1"/>
                </a:solidFill>
              </a:rPr>
              <a:t>is a group of words that includes a preposition plus the </a:t>
            </a:r>
            <a:r>
              <a:rPr lang="en-US" dirty="0" smtClean="0">
                <a:solidFill>
                  <a:srgbClr val="FFFF00"/>
                </a:solidFill>
              </a:rPr>
              <a:t>object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of the preposition</a:t>
            </a:r>
            <a:r>
              <a:rPr lang="en-US" dirty="0" smtClean="0">
                <a:solidFill>
                  <a:schemeClr val="bg1"/>
                </a:solidFill>
              </a:rPr>
              <a:t> (and any words that modify it).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		</a:t>
            </a:r>
            <a:r>
              <a:rPr lang="en-US" sz="1000" dirty="0" smtClean="0">
                <a:solidFill>
                  <a:schemeClr val="bg1"/>
                </a:solidFill>
              </a:rPr>
              <a:t>prep   </a:t>
            </a:r>
            <a:r>
              <a:rPr lang="en-US" sz="1000" dirty="0" err="1" smtClean="0">
                <a:solidFill>
                  <a:schemeClr val="bg1"/>
                </a:solidFill>
              </a:rPr>
              <a:t>adj:art</a:t>
            </a:r>
            <a:r>
              <a:rPr lang="en-US" sz="1000" dirty="0" smtClean="0">
                <a:solidFill>
                  <a:schemeClr val="bg1"/>
                </a:solidFill>
              </a:rPr>
              <a:t>     n:obj p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Example: We went (</a:t>
            </a:r>
            <a:r>
              <a:rPr lang="en-US" dirty="0" smtClean="0">
                <a:solidFill>
                  <a:srgbClr val="FFFF00"/>
                </a:solidFill>
              </a:rPr>
              <a:t>to  the  store</a:t>
            </a:r>
            <a:r>
              <a:rPr lang="en-US" dirty="0" smtClean="0">
                <a:solidFill>
                  <a:schemeClr val="bg1"/>
                </a:solidFill>
              </a:rPr>
              <a:t>).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381000"/>
            <a:ext cx="2438400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Common Prepositions</a:t>
            </a:r>
          </a:p>
          <a:p>
            <a:endParaRPr lang="en-US" b="1" u="sng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about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above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across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after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against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around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at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before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behind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below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beneath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beside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besides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between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beyond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by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down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during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except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7600" y="914400"/>
            <a:ext cx="2057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for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from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in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inside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into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like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near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of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off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on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out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outside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over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since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through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throughout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till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to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b="1" u="sng" dirty="0" smtClean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9800" y="914400"/>
            <a:ext cx="1752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toward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under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until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up 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upon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with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without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according to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because of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by way of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in addition to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in front of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in place of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in regard to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in spite of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instead of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on account of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out of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28600"/>
            <a:ext cx="8121903" cy="65787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Helping Verbs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smtClean="0">
                <a:solidFill>
                  <a:srgbClr val="FFFF00"/>
                </a:solidFill>
              </a:rPr>
              <a:t>helping verb </a:t>
            </a:r>
            <a:r>
              <a:rPr lang="en-US" dirty="0" smtClean="0">
                <a:solidFill>
                  <a:schemeClr val="bg1"/>
                </a:solidFill>
              </a:rPr>
              <a:t>is a word that helps a </a:t>
            </a:r>
            <a:r>
              <a:rPr lang="en-US" dirty="0" smtClean="0">
                <a:solidFill>
                  <a:srgbClr val="FFFF00"/>
                </a:solidFill>
              </a:rPr>
              <a:t>main verb </a:t>
            </a:r>
            <a:r>
              <a:rPr lang="en-US" dirty="0" smtClean="0">
                <a:solidFill>
                  <a:schemeClr val="bg1"/>
                </a:solidFill>
              </a:rPr>
              <a:t>complete the meaning of a sentence.</a:t>
            </a: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sz="900" dirty="0" smtClean="0">
                <a:solidFill>
                  <a:schemeClr val="bg1"/>
                </a:solidFill>
              </a:rPr>
              <a:t>		HV               MV	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	Example: The cook has flipped the pancakes.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sz="105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*A main verb can have more than one helping verb.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000" dirty="0" smtClean="0">
                <a:solidFill>
                  <a:schemeClr val="bg1"/>
                </a:solidFill>
              </a:rPr>
              <a:t>			 HV        </a:t>
            </a:r>
            <a:r>
              <a:rPr lang="en-US" sz="1000" dirty="0" err="1" smtClean="0">
                <a:solidFill>
                  <a:schemeClr val="bg1"/>
                </a:solidFill>
              </a:rPr>
              <a:t>HV</a:t>
            </a:r>
            <a:r>
              <a:rPr lang="en-US" sz="1000" dirty="0" smtClean="0">
                <a:solidFill>
                  <a:schemeClr val="bg1"/>
                </a:solidFill>
              </a:rPr>
              <a:t>         MV	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Example: The cook will be flipping the pancakes.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*The main verb always </a:t>
            </a:r>
            <a:r>
              <a:rPr lang="en-US" b="1" dirty="0" smtClean="0">
                <a:solidFill>
                  <a:srgbClr val="92D050"/>
                </a:solidFill>
              </a:rPr>
              <a:t>follows</a:t>
            </a:r>
            <a:r>
              <a:rPr lang="en-US" dirty="0" smtClean="0">
                <a:solidFill>
                  <a:schemeClr val="bg1"/>
                </a:solidFill>
              </a:rPr>
              <a:t> its helping verbs.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*Here are the helping verbs: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can, could		shall, should		will, would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has, have, had		may, might		do, does, did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am, is, are		was, were		be, been, being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28600"/>
            <a:ext cx="7243906" cy="541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Direct Objects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smtClean="0">
                <a:solidFill>
                  <a:srgbClr val="FFFF00"/>
                </a:solidFill>
              </a:rPr>
              <a:t>direct object </a:t>
            </a:r>
            <a:r>
              <a:rPr lang="en-US" dirty="0" smtClean="0">
                <a:solidFill>
                  <a:schemeClr val="bg1"/>
                </a:solidFill>
              </a:rPr>
              <a:t>is a noun phrase (noun plus its modifiers) that: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chemeClr val="bg1"/>
                </a:solidFill>
              </a:rPr>
              <a:t>Comes after the verb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chemeClr val="bg1"/>
                </a:solidFill>
              </a:rPr>
              <a:t>Tells who or what receives the action of the verb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chemeClr val="bg1"/>
                </a:solidFill>
              </a:rPr>
              <a:t>Answers the question “who?” or “what?” about the verb</a:t>
            </a:r>
          </a:p>
          <a:p>
            <a:pPr marL="342900" indent="-342900"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</a:rPr>
              <a:t>Example:</a:t>
            </a:r>
            <a:endParaRPr lang="en-US" sz="1100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en-US" sz="1100" dirty="0" smtClean="0">
                <a:solidFill>
                  <a:schemeClr val="bg1"/>
                </a:solidFill>
              </a:rPr>
              <a:t>		                       </a:t>
            </a:r>
            <a:r>
              <a:rPr lang="en-US" sz="1100" dirty="0" err="1" smtClean="0">
                <a:solidFill>
                  <a:schemeClr val="bg1"/>
                </a:solidFill>
              </a:rPr>
              <a:t>adj</a:t>
            </a:r>
            <a:r>
              <a:rPr lang="en-US" sz="1100" dirty="0" smtClean="0">
                <a:solidFill>
                  <a:schemeClr val="bg1"/>
                </a:solidFill>
              </a:rPr>
              <a:t>: art      n:do		</a:t>
            </a:r>
          </a:p>
          <a:p>
            <a:pPr marL="342900" indent="-342900"/>
            <a:r>
              <a:rPr lang="en-US" dirty="0" smtClean="0">
                <a:solidFill>
                  <a:schemeClr val="bg1"/>
                </a:solidFill>
              </a:rPr>
              <a:t>The cook flipped [the pancakes].</a:t>
            </a:r>
          </a:p>
          <a:p>
            <a:pPr marL="342900" indent="-342900"/>
            <a:endParaRPr lang="en-US" i="1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en-US" i="1" dirty="0" smtClean="0">
                <a:solidFill>
                  <a:schemeClr val="bg1"/>
                </a:solidFill>
              </a:rPr>
              <a:t>“The pancakes” receives the action of the verb. They are what “got flipped.”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1286</Words>
  <Application>Microsoft Macintosh PowerPoint</Application>
  <PresentationFormat>On-screen Show (4:3)</PresentationFormat>
  <Paragraphs>602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CCSD</dc:creator>
  <cp:lastModifiedBy>Jody Stallings</cp:lastModifiedBy>
  <cp:revision>46</cp:revision>
  <dcterms:created xsi:type="dcterms:W3CDTF">2014-08-25T12:46:56Z</dcterms:created>
  <dcterms:modified xsi:type="dcterms:W3CDTF">2017-03-03T14:34:14Z</dcterms:modified>
</cp:coreProperties>
</file>